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wma" ContentType="audio/x-ms-wma"/>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7" r:id="rId2"/>
    <p:sldId id="261" r:id="rId3"/>
    <p:sldId id="262" r:id="rId4"/>
    <p:sldId id="259" r:id="rId5"/>
    <p:sldId id="258" r:id="rId6"/>
    <p:sldId id="260" r:id="rId7"/>
    <p:sldId id="26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shit Samariya" userId="389d41d272335580" providerId="LiveId" clId="{21ECE635-6A18-4FEC-8478-601D8A18F6C3}"/>
    <pc:docChg chg="modSld">
      <pc:chgData name="Rishit Samariya" userId="389d41d272335580" providerId="LiveId" clId="{21ECE635-6A18-4FEC-8478-601D8A18F6C3}" dt="2021-05-02T10:24:58.465" v="6"/>
      <pc:docMkLst>
        <pc:docMk/>
      </pc:docMkLst>
      <pc:sldChg chg="addSp delSp modSp modTransition modAnim">
        <pc:chgData name="Rishit Samariya" userId="389d41d272335580" providerId="LiveId" clId="{21ECE635-6A18-4FEC-8478-601D8A18F6C3}" dt="2021-05-02T10:24:58.465" v="6"/>
        <pc:sldMkLst>
          <pc:docMk/>
          <pc:sldMk cId="2641922962" sldId="260"/>
        </pc:sldMkLst>
        <pc:picChg chg="add del mod">
          <ac:chgData name="Rishit Samariya" userId="389d41d272335580" providerId="LiveId" clId="{21ECE635-6A18-4FEC-8478-601D8A18F6C3}" dt="2021-05-02T10:19:46.587" v="3"/>
          <ac:picMkLst>
            <pc:docMk/>
            <pc:sldMk cId="2641922962" sldId="260"/>
            <ac:picMk id="3" creationId="{EDC460F5-5926-4D9A-B0C1-82F2588F01F8}"/>
          </ac:picMkLst>
        </pc:picChg>
        <pc:picChg chg="add del mod">
          <ac:chgData name="Rishit Samariya" userId="389d41d272335580" providerId="LiveId" clId="{21ECE635-6A18-4FEC-8478-601D8A18F6C3}" dt="2021-05-02T10:14:42.165" v="1"/>
          <ac:picMkLst>
            <pc:docMk/>
            <pc:sldMk cId="2641922962" sldId="260"/>
            <ac:picMk id="3" creationId="{F11891DF-70EB-47A5-91C9-351D1EAB4C1A}"/>
          </ac:picMkLst>
        </pc:picChg>
        <pc:picChg chg="add del mod">
          <ac:chgData name="Rishit Samariya" userId="389d41d272335580" providerId="LiveId" clId="{21ECE635-6A18-4FEC-8478-601D8A18F6C3}" dt="2021-05-02T10:22:14.765" v="5"/>
          <ac:picMkLst>
            <pc:docMk/>
            <pc:sldMk cId="2641922962" sldId="260"/>
            <ac:picMk id="5" creationId="{37A321D5-61F4-41CC-8C49-6A0E27166637}"/>
          </ac:picMkLst>
        </pc:picChg>
        <pc:picChg chg="add mod">
          <ac:chgData name="Rishit Samariya" userId="389d41d272335580" providerId="LiveId" clId="{21ECE635-6A18-4FEC-8478-601D8A18F6C3}" dt="2021-05-02T10:24:58.465" v="6"/>
          <ac:picMkLst>
            <pc:docMk/>
            <pc:sldMk cId="2641922962" sldId="260"/>
            <ac:picMk id="7" creationId="{042C1FCD-B2F8-4115-BC7B-11B241A08FBD}"/>
          </ac:picMkLst>
        </pc:picChg>
      </pc:sldChg>
    </pc:docChg>
  </pc:docChgLst>
</pc:chgInfo>
</file>

<file path=ppt/media/image1.jpeg>
</file>

<file path=ppt/media/image2.jpeg>
</file>

<file path=ppt/media/image3.jpg>
</file>

<file path=ppt/media/image4.png>
</file>

<file path=ppt/media/image5.png>
</file>

<file path=ppt/media/image6.png>
</file>

<file path=ppt/media/image7.png>
</file>

<file path=ppt/media/media1.m4a>
</file>

<file path=ppt/media/media2.m4a>
</file>

<file path=ppt/media/media3.wm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1295400" y="3573463"/>
            <a:ext cx="9550400" cy="1109662"/>
          </a:xfrm>
        </p:spPr>
        <p:txBody>
          <a:bodyPr/>
          <a:lstStyle>
            <a:lvl1pPr algn="ctr">
              <a:defRPr sz="3200"/>
            </a:lvl1pPr>
          </a:lstStyle>
          <a:p>
            <a:pPr lvl="0"/>
            <a:r>
              <a:rPr lang="en-US" altLang="en-US" noProof="0"/>
              <a:t>Click to edit Master title style</a:t>
            </a:r>
            <a:endParaRPr lang="ru-RU" altLang="en-US" noProof="0"/>
          </a:p>
        </p:txBody>
      </p:sp>
      <p:sp>
        <p:nvSpPr>
          <p:cNvPr id="5123" name="Rectangle 3"/>
          <p:cNvSpPr>
            <a:spLocks noGrp="1" noChangeArrowheads="1"/>
          </p:cNvSpPr>
          <p:nvPr>
            <p:ph type="subTitle" idx="1"/>
          </p:nvPr>
        </p:nvSpPr>
        <p:spPr>
          <a:xfrm>
            <a:off x="1295400" y="4460876"/>
            <a:ext cx="9550400" cy="696913"/>
          </a:xfrm>
          <a:effectLst>
            <a:outerShdw dist="17961" dir="2700000" algn="ctr" rotWithShape="0">
              <a:schemeClr val="bg1"/>
            </a:outerShdw>
          </a:effectLst>
        </p:spPr>
        <p:txBody>
          <a:bodyPr/>
          <a:lstStyle>
            <a:lvl1pPr marL="0" indent="0" algn="ctr">
              <a:buFontTx/>
              <a:buNone/>
              <a:defRPr sz="2400" b="1">
                <a:solidFill>
                  <a:schemeClr val="bg2"/>
                </a:solidFill>
              </a:defRPr>
            </a:lvl1pPr>
          </a:lstStyle>
          <a:p>
            <a:pPr lvl="0"/>
            <a:r>
              <a:rPr lang="en-US" altLang="en-US" noProof="0"/>
              <a:t>Click to edit Master subtitle style</a:t>
            </a:r>
            <a:endParaRPr lang="ru-RU" altLang="en-US" noProof="0"/>
          </a:p>
        </p:txBody>
      </p:sp>
    </p:spTree>
    <p:extLst>
      <p:ext uri="{BB962C8B-B14F-4D97-AF65-F5344CB8AC3E}">
        <p14:creationId xmlns:p14="http://schemas.microsoft.com/office/powerpoint/2010/main" val="39919071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6993293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57267" y="333376"/>
            <a:ext cx="2495551" cy="6335713"/>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1968501" y="333376"/>
            <a:ext cx="7285567" cy="633571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2496871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3845334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1" y="4589464"/>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Tree>
    <p:extLst>
      <p:ext uri="{BB962C8B-B14F-4D97-AF65-F5344CB8AC3E}">
        <p14:creationId xmlns:p14="http://schemas.microsoft.com/office/powerpoint/2010/main" val="1733283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1968501" y="1341438"/>
            <a:ext cx="4889500" cy="53276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7061201" y="1341438"/>
            <a:ext cx="4891617" cy="53276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2693298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1334872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Tree>
    <p:extLst>
      <p:ext uri="{BB962C8B-B14F-4D97-AF65-F5344CB8AC3E}">
        <p14:creationId xmlns:p14="http://schemas.microsoft.com/office/powerpoint/2010/main" val="40248393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74603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10281446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8964136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968500" y="333375"/>
            <a:ext cx="9984317" cy="508000"/>
          </a:xfrm>
          <a:prstGeom prst="rect">
            <a:avLst/>
          </a:prstGeom>
          <a:noFill/>
          <a:ln>
            <a:noFill/>
          </a:ln>
          <a:effectLst>
            <a:outerShdw dist="17961" dir="2700000" algn="ctr" rotWithShape="0">
              <a:schemeClr val="bg1"/>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ru-RU" altLang="en-US"/>
          </a:p>
        </p:txBody>
      </p:sp>
      <p:sp>
        <p:nvSpPr>
          <p:cNvPr id="1027" name="Rectangle 3"/>
          <p:cNvSpPr>
            <a:spLocks noGrp="1" noChangeArrowheads="1"/>
          </p:cNvSpPr>
          <p:nvPr>
            <p:ph type="body" idx="1"/>
          </p:nvPr>
        </p:nvSpPr>
        <p:spPr bwMode="auto">
          <a:xfrm>
            <a:off x="1968500" y="1341438"/>
            <a:ext cx="9984317" cy="532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ru-RU" altLang="en-US"/>
          </a:p>
        </p:txBody>
      </p:sp>
    </p:spTree>
    <p:extLst>
      <p:ext uri="{BB962C8B-B14F-4D97-AF65-F5344CB8AC3E}">
        <p14:creationId xmlns:p14="http://schemas.microsoft.com/office/powerpoint/2010/main" val="421985237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fontAlgn="base" hangingPunct="1">
        <a:spcBef>
          <a:spcPct val="0"/>
        </a:spcBef>
        <a:spcAft>
          <a:spcPct val="0"/>
        </a:spcAft>
        <a:defRPr sz="3600" b="1" kern="1200">
          <a:solidFill>
            <a:schemeClr val="bg2"/>
          </a:solidFill>
          <a:latin typeface="+mj-lt"/>
          <a:ea typeface="+mj-ea"/>
          <a:cs typeface="+mj-cs"/>
        </a:defRPr>
      </a:lvl1pPr>
      <a:lvl2pPr algn="l" rtl="0" eaLnBrk="1" fontAlgn="base" hangingPunct="1">
        <a:spcBef>
          <a:spcPct val="0"/>
        </a:spcBef>
        <a:spcAft>
          <a:spcPct val="0"/>
        </a:spcAft>
        <a:defRPr sz="3600" b="1">
          <a:solidFill>
            <a:schemeClr val="bg2"/>
          </a:solidFill>
          <a:latin typeface="Arial" panose="020B0604020202020204" pitchFamily="34" charset="0"/>
        </a:defRPr>
      </a:lvl2pPr>
      <a:lvl3pPr algn="l" rtl="0" eaLnBrk="1" fontAlgn="base" hangingPunct="1">
        <a:spcBef>
          <a:spcPct val="0"/>
        </a:spcBef>
        <a:spcAft>
          <a:spcPct val="0"/>
        </a:spcAft>
        <a:defRPr sz="3600" b="1">
          <a:solidFill>
            <a:schemeClr val="bg2"/>
          </a:solidFill>
          <a:latin typeface="Arial" panose="020B0604020202020204" pitchFamily="34" charset="0"/>
        </a:defRPr>
      </a:lvl3pPr>
      <a:lvl4pPr algn="l" rtl="0" eaLnBrk="1" fontAlgn="base" hangingPunct="1">
        <a:spcBef>
          <a:spcPct val="0"/>
        </a:spcBef>
        <a:spcAft>
          <a:spcPct val="0"/>
        </a:spcAft>
        <a:defRPr sz="3600" b="1">
          <a:solidFill>
            <a:schemeClr val="bg2"/>
          </a:solidFill>
          <a:latin typeface="Arial" panose="020B0604020202020204" pitchFamily="34" charset="0"/>
        </a:defRPr>
      </a:lvl4pPr>
      <a:lvl5pPr algn="l" rtl="0" eaLnBrk="1" fontAlgn="base" hangingPunct="1">
        <a:spcBef>
          <a:spcPct val="0"/>
        </a:spcBef>
        <a:spcAft>
          <a:spcPct val="0"/>
        </a:spcAft>
        <a:defRPr sz="3600" b="1">
          <a:solidFill>
            <a:schemeClr val="bg2"/>
          </a:solidFill>
          <a:latin typeface="Arial" panose="020B0604020202020204" pitchFamily="34" charset="0"/>
        </a:defRPr>
      </a:lvl5pPr>
      <a:lvl6pPr marL="457200" algn="l" rtl="0" eaLnBrk="1" fontAlgn="base" hangingPunct="1">
        <a:spcBef>
          <a:spcPct val="0"/>
        </a:spcBef>
        <a:spcAft>
          <a:spcPct val="0"/>
        </a:spcAft>
        <a:defRPr sz="3600" b="1">
          <a:solidFill>
            <a:schemeClr val="bg2"/>
          </a:solidFill>
          <a:latin typeface="Arial" panose="020B0604020202020204" pitchFamily="34" charset="0"/>
        </a:defRPr>
      </a:lvl6pPr>
      <a:lvl7pPr marL="914400" algn="l" rtl="0" eaLnBrk="1" fontAlgn="base" hangingPunct="1">
        <a:spcBef>
          <a:spcPct val="0"/>
        </a:spcBef>
        <a:spcAft>
          <a:spcPct val="0"/>
        </a:spcAft>
        <a:defRPr sz="3600" b="1">
          <a:solidFill>
            <a:schemeClr val="bg2"/>
          </a:solidFill>
          <a:latin typeface="Arial" panose="020B0604020202020204" pitchFamily="34" charset="0"/>
        </a:defRPr>
      </a:lvl7pPr>
      <a:lvl8pPr marL="1371600" algn="l" rtl="0" eaLnBrk="1" fontAlgn="base" hangingPunct="1">
        <a:spcBef>
          <a:spcPct val="0"/>
        </a:spcBef>
        <a:spcAft>
          <a:spcPct val="0"/>
        </a:spcAft>
        <a:defRPr sz="3600" b="1">
          <a:solidFill>
            <a:schemeClr val="bg2"/>
          </a:solidFill>
          <a:latin typeface="Arial" panose="020B0604020202020204" pitchFamily="34" charset="0"/>
        </a:defRPr>
      </a:lvl8pPr>
      <a:lvl9pPr marL="1828800" algn="l" rtl="0" eaLnBrk="1" fontAlgn="base" hangingPunct="1">
        <a:spcBef>
          <a:spcPct val="0"/>
        </a:spcBef>
        <a:spcAft>
          <a:spcPct val="0"/>
        </a:spcAft>
        <a:defRPr sz="3600" b="1">
          <a:solidFill>
            <a:schemeClr val="bg2"/>
          </a:solidFill>
          <a:latin typeface="Arial" panose="020B0604020202020204" pitchFamily="34" charset="0"/>
        </a:defRPr>
      </a:lvl9pPr>
    </p:titleStyle>
    <p:bodyStyle>
      <a:lvl1pPr marL="342900" indent="-342900" algn="l" rtl="0" eaLnBrk="1" fontAlgn="base" hangingPunct="1">
        <a:spcBef>
          <a:spcPct val="20000"/>
        </a:spcBef>
        <a:spcAft>
          <a:spcPct val="0"/>
        </a:spcAft>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b="1" kern="1200">
          <a:solidFill>
            <a:schemeClr val="tx1"/>
          </a:solidFill>
          <a:latin typeface="+mn-lt"/>
          <a:ea typeface="+mn-ea"/>
          <a:cs typeface="+mn-cs"/>
        </a:defRPr>
      </a:lvl2pPr>
      <a:lvl3pPr marL="1143000" indent="-228600" algn="l" rtl="0" eaLnBrk="1" fontAlgn="base" hangingPunct="1">
        <a:spcBef>
          <a:spcPct val="20000"/>
        </a:spcBef>
        <a:spcAft>
          <a:spcPct val="0"/>
        </a:spcAft>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wma"/><Relationship Id="rId1" Type="http://schemas.microsoft.com/office/2007/relationships/media" Target="../media/media3.wma"/><Relationship Id="rId5" Type="http://schemas.openxmlformats.org/officeDocument/2006/relationships/image" Target="../media/image4.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924050"/>
            <a:ext cx="12191999" cy="4933950"/>
          </a:xfrm>
          <a:prstGeom prst="rect">
            <a:avLst/>
          </a:prstGeom>
        </p:spPr>
      </p:pic>
      <p:sp>
        <p:nvSpPr>
          <p:cNvPr id="5" name="TextBox 4"/>
          <p:cNvSpPr txBox="1"/>
          <p:nvPr/>
        </p:nvSpPr>
        <p:spPr>
          <a:xfrm>
            <a:off x="2399144" y="295563"/>
            <a:ext cx="7393710" cy="2616101"/>
          </a:xfrm>
          <a:prstGeom prst="rect">
            <a:avLst/>
          </a:prstGeom>
          <a:noFill/>
        </p:spPr>
        <p:txBody>
          <a:bodyPr wrap="square" rtlCol="0">
            <a:spAutoFit/>
          </a:bodyPr>
          <a:lstStyle/>
          <a:p>
            <a:pPr algn="ctr"/>
            <a:r>
              <a:rPr lang="en-US" sz="2400" dirty="0">
                <a:solidFill>
                  <a:schemeClr val="tx2"/>
                </a:solidFill>
                <a:latin typeface="Times New Roman" panose="02020603050405020304" pitchFamily="18" charset="0"/>
                <a:cs typeface="Times New Roman" panose="02020603050405020304" pitchFamily="18" charset="0"/>
              </a:rPr>
              <a:t>GROUP: 03</a:t>
            </a:r>
          </a:p>
          <a:p>
            <a:r>
              <a:rPr lang="en-US" sz="2400" dirty="0">
                <a:solidFill>
                  <a:schemeClr val="tx2"/>
                </a:solidFill>
                <a:latin typeface="Times New Roman" panose="02020603050405020304" pitchFamily="18" charset="0"/>
                <a:cs typeface="Times New Roman" panose="02020603050405020304" pitchFamily="18" charset="0"/>
              </a:rPr>
              <a:t>STADIUM SEAT BOOKING MANAGEMENT SYSTEM</a:t>
            </a:r>
          </a:p>
          <a:p>
            <a:r>
              <a:rPr lang="en-US" sz="1600" dirty="0">
                <a:solidFill>
                  <a:schemeClr val="tx2"/>
                </a:solidFill>
                <a:latin typeface="Times New Roman" panose="02020603050405020304" pitchFamily="18" charset="0"/>
                <a:cs typeface="Times New Roman" panose="02020603050405020304" pitchFamily="18" charset="0"/>
              </a:rPr>
              <a:t>MEET SHELADIYA		—	19BIT076</a:t>
            </a:r>
          </a:p>
          <a:p>
            <a:r>
              <a:rPr lang="en-US" sz="1600" dirty="0">
                <a:solidFill>
                  <a:schemeClr val="tx2"/>
                </a:solidFill>
                <a:latin typeface="Times New Roman" panose="02020603050405020304" pitchFamily="18" charset="0"/>
                <a:cs typeface="Times New Roman" panose="02020603050405020304" pitchFamily="18" charset="0"/>
              </a:rPr>
              <a:t>RENISH JAGANI		—	19BIT108</a:t>
            </a:r>
            <a:endParaRPr lang="en-US" sz="1400" dirty="0">
              <a:solidFill>
                <a:schemeClr val="tx2"/>
              </a:solidFill>
              <a:latin typeface="Times New Roman" panose="02020603050405020304" pitchFamily="18" charset="0"/>
              <a:cs typeface="Times New Roman" panose="02020603050405020304" pitchFamily="18" charset="0"/>
            </a:endParaRPr>
          </a:p>
          <a:p>
            <a:r>
              <a:rPr lang="en-US" sz="1600" dirty="0">
                <a:solidFill>
                  <a:schemeClr val="tx2"/>
                </a:solidFill>
                <a:latin typeface="Times New Roman" panose="02020603050405020304" pitchFamily="18" charset="0"/>
                <a:cs typeface="Times New Roman" panose="02020603050405020304" pitchFamily="18" charset="0"/>
              </a:rPr>
              <a:t>RISHIT SAMARIYA		—	19BIT109</a:t>
            </a:r>
            <a:endParaRPr lang="en-US" sz="1400" dirty="0">
              <a:solidFill>
                <a:schemeClr val="tx2"/>
              </a:solidFill>
              <a:latin typeface="Times New Roman" panose="02020603050405020304" pitchFamily="18" charset="0"/>
              <a:cs typeface="Times New Roman" panose="02020603050405020304" pitchFamily="18" charset="0"/>
            </a:endParaRPr>
          </a:p>
          <a:p>
            <a:r>
              <a:rPr lang="en-US" sz="1600" dirty="0">
                <a:solidFill>
                  <a:schemeClr val="tx2"/>
                </a:solidFill>
                <a:latin typeface="Times New Roman" panose="02020603050405020304" pitchFamily="18" charset="0"/>
                <a:cs typeface="Times New Roman" panose="02020603050405020304" pitchFamily="18" charset="0"/>
              </a:rPr>
              <a:t>RISHABH PATEL		—	19BIT141</a:t>
            </a:r>
            <a:endParaRPr lang="en-US" sz="1400" dirty="0">
              <a:solidFill>
                <a:schemeClr val="tx2"/>
              </a:solidFill>
              <a:latin typeface="Times New Roman" panose="02020603050405020304" pitchFamily="18" charset="0"/>
              <a:cs typeface="Times New Roman" panose="02020603050405020304" pitchFamily="18" charset="0"/>
            </a:endParaRPr>
          </a:p>
          <a:p>
            <a:r>
              <a:rPr lang="en-US" sz="1600" dirty="0">
                <a:solidFill>
                  <a:schemeClr val="tx2"/>
                </a:solidFill>
                <a:latin typeface="Times New Roman" panose="02020603050405020304" pitchFamily="18" charset="0"/>
                <a:cs typeface="Times New Roman" panose="02020603050405020304" pitchFamily="18" charset="0"/>
              </a:rPr>
              <a:t>UJASH THAKKAR		—	19BIT142</a:t>
            </a:r>
            <a:endParaRPr lang="en-US" sz="1400" dirty="0">
              <a:solidFill>
                <a:schemeClr val="tx2"/>
              </a:solidFill>
              <a:latin typeface="Times New Roman" panose="02020603050405020304" pitchFamily="18" charset="0"/>
              <a:cs typeface="Times New Roman" panose="02020603050405020304" pitchFamily="18" charset="0"/>
            </a:endParaRPr>
          </a:p>
          <a:p>
            <a:r>
              <a:rPr lang="en-US" sz="1600" dirty="0">
                <a:solidFill>
                  <a:schemeClr val="tx2"/>
                </a:solidFill>
                <a:latin typeface="Times New Roman" panose="02020603050405020304" pitchFamily="18" charset="0"/>
                <a:cs typeface="Times New Roman" panose="02020603050405020304" pitchFamily="18" charset="0"/>
              </a:rPr>
              <a:t>ANANAYA KHANDELWAL	—	19BIT144</a:t>
            </a:r>
            <a:endParaRPr lang="en-US" sz="1400" dirty="0">
              <a:solidFill>
                <a:schemeClr val="tx2"/>
              </a:solidFill>
              <a:latin typeface="Times New Roman" panose="02020603050405020304" pitchFamily="18" charset="0"/>
              <a:cs typeface="Times New Roman" panose="02020603050405020304" pitchFamily="18" charset="0"/>
            </a:endParaRPr>
          </a:p>
          <a:p>
            <a:endParaRPr lang="en-US" sz="1600" dirty="0">
              <a:solidFill>
                <a:schemeClr val="tx2"/>
              </a:solidFill>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id="{9D015BA7-6DF1-4F9E-AB72-650203869F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062607257"/>
      </p:ext>
    </p:extLst>
  </p:cSld>
  <p:clrMapOvr>
    <a:masterClrMapping/>
  </p:clrMapOvr>
  <mc:AlternateContent xmlns:mc="http://schemas.openxmlformats.org/markup-compatibility/2006" xmlns:p14="http://schemas.microsoft.com/office/powerpoint/2010/main">
    <mc:Choice Requires="p14">
      <p:transition spd="slow" p14:dur="2000" advTm="6302"/>
    </mc:Choice>
    <mc:Fallback xmlns="">
      <p:transition spd="slow" advTm="6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4">
            <a:grayscl/>
          </a:blip>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a:xfrm>
            <a:off x="4306125" y="353682"/>
            <a:ext cx="3549633" cy="619208"/>
          </a:xfrm>
          <a:prstGeom prst="rect">
            <a:avLst/>
          </a:prstGeom>
          <a:noFill/>
        </p:spPr>
        <p:txBody>
          <a:bodyPr wrap="square">
            <a:spAutoFit/>
          </a:bodyPr>
          <a:lstStyle/>
          <a:p>
            <a:pPr indent="-6350">
              <a:lnSpc>
                <a:spcPct val="137000"/>
              </a:lnSpc>
              <a:spcAft>
                <a:spcPts val="1545"/>
              </a:spcAft>
            </a:pPr>
            <a:r>
              <a:rPr lang="en-IN" sz="2800" b="1" kern="0" spc="300" dirty="0">
                <a:solidFill>
                  <a:schemeClr val="tx2"/>
                </a:solidFill>
                <a:latin typeface="Times New Roman" panose="02020603050405020304" pitchFamily="18" charset="0"/>
                <a:ea typeface="Times New Roman" panose="02020603050405020304" pitchFamily="18" charset="0"/>
              </a:rPr>
              <a:t>INTRODUCTION</a:t>
            </a:r>
            <a:r>
              <a:rPr lang="en-IN" sz="2800" b="1" kern="0" spc="300" dirty="0">
                <a:latin typeface="Times New Roman" panose="02020603050405020304" pitchFamily="18" charset="0"/>
                <a:ea typeface="Times New Roman" panose="02020603050405020304" pitchFamily="18" charset="0"/>
              </a:rPr>
              <a:t> </a:t>
            </a:r>
            <a:endParaRPr lang="en-IN" sz="2800" b="1" kern="0" spc="300" dirty="0">
              <a:effectLst/>
              <a:latin typeface="Times New Roman" panose="02020603050405020304" pitchFamily="18" charset="0"/>
              <a:ea typeface="Times New Roman" panose="02020603050405020304" pitchFamily="18" charset="0"/>
            </a:endParaRPr>
          </a:p>
        </p:txBody>
      </p:sp>
      <p:sp>
        <p:nvSpPr>
          <p:cNvPr id="3" name="Rectangle 2"/>
          <p:cNvSpPr/>
          <p:nvPr/>
        </p:nvSpPr>
        <p:spPr>
          <a:xfrm>
            <a:off x="87549" y="1433736"/>
            <a:ext cx="11986787" cy="4585871"/>
          </a:xfrm>
          <a:prstGeom prst="rect">
            <a:avLst/>
          </a:prstGeom>
        </p:spPr>
        <p:txBody>
          <a:bodyPr wrap="square">
            <a:spAutoFit/>
          </a:bodyPr>
          <a:lstStyle/>
          <a:p>
            <a:pPr marL="276225" indent="-285750" algn="just">
              <a:lnSpc>
                <a:spcPct val="100000"/>
              </a:lnSpc>
              <a:spcAft>
                <a:spcPts val="160"/>
              </a:spcAft>
              <a:buFont typeface="Arial" panose="020B0604020202020204" pitchFamily="34" charset="0"/>
              <a:buChar char="•"/>
            </a:pPr>
            <a:r>
              <a:rPr lang="en-US" dirty="0">
                <a:solidFill>
                  <a:schemeClr val="tx2">
                    <a:lumMod val="95000"/>
                    <a:lumOff val="5000"/>
                  </a:schemeClr>
                </a:solidFill>
                <a:latin typeface="Times New Roman" panose="02020603050405020304" pitchFamily="18" charset="0"/>
                <a:ea typeface="Times New Roman" panose="02020603050405020304" pitchFamily="18" charset="0"/>
              </a:rPr>
              <a:t>The stadium serves as the center point for major events, especially sporting events such as cricket. It’s one thing to build a stadium and it’s quite another to run one. Ticket sales and management are an essential part of stadium operations. The system is also deemed crucial because its failure will result in substantial financial loss for the stadium's management business, as well as, for the viewers.</a:t>
            </a:r>
          </a:p>
          <a:p>
            <a:pPr marL="225425" indent="-234950" algn="just">
              <a:lnSpc>
                <a:spcPct val="100000"/>
              </a:lnSpc>
              <a:spcAft>
                <a:spcPts val="160"/>
              </a:spcAft>
            </a:pPr>
            <a:endParaRPr lang="en-IN" sz="1600" dirty="0">
              <a:solidFill>
                <a:schemeClr val="tx2">
                  <a:lumMod val="95000"/>
                  <a:lumOff val="5000"/>
                </a:schemeClr>
              </a:solidFill>
              <a:latin typeface="Times New Roman" panose="02020603050405020304" pitchFamily="18" charset="0"/>
              <a:ea typeface="Times New Roman" panose="02020603050405020304" pitchFamily="18" charset="0"/>
            </a:endParaRPr>
          </a:p>
          <a:p>
            <a:pPr marL="276225" indent="-285750" algn="just">
              <a:lnSpc>
                <a:spcPct val="100000"/>
              </a:lnSpc>
              <a:spcAft>
                <a:spcPts val="160"/>
              </a:spcAft>
              <a:buFont typeface="Arial" panose="020B0604020202020204" pitchFamily="34" charset="0"/>
              <a:buChar char="•"/>
            </a:pPr>
            <a:r>
              <a:rPr lang="en-IN" dirty="0">
                <a:solidFill>
                  <a:schemeClr val="tx2">
                    <a:lumMod val="95000"/>
                    <a:lumOff val="5000"/>
                  </a:schemeClr>
                </a:solidFill>
                <a:latin typeface="Times New Roman" panose="02020603050405020304" pitchFamily="18" charset="0"/>
                <a:ea typeface="Times New Roman" panose="02020603050405020304" pitchFamily="18" charset="0"/>
              </a:rPr>
              <a:t>The seat booking system must be built using well-established software engineering principles that ensure a high level of reliability. The primary goal of this study is to develop a dependable and simple-to-use database system that will make buying tickets easier. A more reliable and modern entry system to the stadium, which will minimize costs on a match-by-match basis and provide a more equitable system for ticket distribution while monitoring seating space. </a:t>
            </a:r>
          </a:p>
          <a:p>
            <a:pPr marL="225425" indent="-234950" algn="just">
              <a:lnSpc>
                <a:spcPct val="100000"/>
              </a:lnSpc>
              <a:spcAft>
                <a:spcPts val="160"/>
              </a:spcAft>
            </a:pPr>
            <a:endParaRPr lang="en-IN" sz="1600" dirty="0">
              <a:solidFill>
                <a:schemeClr val="tx2">
                  <a:lumMod val="95000"/>
                  <a:lumOff val="5000"/>
                </a:schemeClr>
              </a:solidFill>
              <a:latin typeface="Times New Roman" panose="02020603050405020304" pitchFamily="18" charset="0"/>
              <a:ea typeface="Times New Roman" panose="02020603050405020304" pitchFamily="18" charset="0"/>
            </a:endParaRPr>
          </a:p>
          <a:p>
            <a:pPr marL="276225" indent="-285750" algn="just">
              <a:lnSpc>
                <a:spcPct val="100000"/>
              </a:lnSpc>
              <a:spcAft>
                <a:spcPts val="160"/>
              </a:spcAft>
              <a:buFont typeface="Arial" panose="020B0604020202020204" pitchFamily="34" charset="0"/>
              <a:buChar char="•"/>
            </a:pPr>
            <a:r>
              <a:rPr lang="en-IN" dirty="0">
                <a:solidFill>
                  <a:schemeClr val="tx2">
                    <a:lumMod val="95000"/>
                    <a:lumOff val="5000"/>
                  </a:schemeClr>
                </a:solidFill>
                <a:latin typeface="Times New Roman" panose="02020603050405020304" pitchFamily="18" charset="0"/>
                <a:ea typeface="Times New Roman" panose="02020603050405020304" pitchFamily="18" charset="0"/>
              </a:rPr>
              <a:t>Through the implementation of a stadium ticket booking system, we will try to find solutions to the challenges that seat booking management faces. This research would transform the conventional system for managing tickets to an automated system in order to reduce problems for stadium staff.</a:t>
            </a:r>
          </a:p>
          <a:p>
            <a:pPr marL="225425" indent="-234950" algn="just">
              <a:lnSpc>
                <a:spcPct val="100000"/>
              </a:lnSpc>
              <a:spcAft>
                <a:spcPts val="160"/>
              </a:spcAft>
            </a:pPr>
            <a:endParaRPr lang="en-IN" sz="1600" dirty="0">
              <a:solidFill>
                <a:schemeClr val="tx2">
                  <a:lumMod val="95000"/>
                  <a:lumOff val="5000"/>
                </a:schemeClr>
              </a:solidFill>
              <a:latin typeface="Times New Roman" panose="02020603050405020304" pitchFamily="18" charset="0"/>
              <a:ea typeface="Times New Roman" panose="02020603050405020304" pitchFamily="18" charset="0"/>
            </a:endParaRPr>
          </a:p>
          <a:p>
            <a:pPr marL="276225" indent="-285750" algn="just">
              <a:lnSpc>
                <a:spcPct val="100000"/>
              </a:lnSpc>
              <a:spcAft>
                <a:spcPts val="160"/>
              </a:spcAft>
              <a:buFont typeface="Arial" panose="020B0604020202020204" pitchFamily="34" charset="0"/>
              <a:buChar char="•"/>
            </a:pPr>
            <a:r>
              <a:rPr lang="en-IN" dirty="0">
                <a:solidFill>
                  <a:schemeClr val="tx2">
                    <a:lumMod val="95000"/>
                    <a:lumOff val="5000"/>
                  </a:schemeClr>
                </a:solidFill>
                <a:latin typeface="Times New Roman" panose="02020603050405020304" pitchFamily="18" charset="0"/>
                <a:ea typeface="Times New Roman" panose="02020603050405020304" pitchFamily="18" charset="0"/>
              </a:rPr>
              <a:t>Our system will facilitate precise statistics for each match, including the number of spectators in each match, Temperature of respective attendees, the revenues generated from the sales of tickets as well as other amenities such as jerseys and food.</a:t>
            </a:r>
            <a:endParaRPr lang="en-IN" sz="1600" dirty="0">
              <a:solidFill>
                <a:schemeClr val="tx2">
                  <a:lumMod val="95000"/>
                  <a:lumOff val="5000"/>
                </a:schemeClr>
              </a:solidFill>
              <a:effectLst/>
              <a:latin typeface="Times New Roman" panose="02020603050405020304" pitchFamily="18" charset="0"/>
              <a:ea typeface="Times New Roman" panose="02020603050405020304" pitchFamily="18" charset="0"/>
            </a:endParaRPr>
          </a:p>
        </p:txBody>
      </p:sp>
      <p:pic>
        <p:nvPicPr>
          <p:cNvPr id="8" name="Audio 7">
            <a:hlinkClick r:id="" action="ppaction://media"/>
            <a:extLst>
              <a:ext uri="{FF2B5EF4-FFF2-40B4-BE49-F238E27FC236}">
                <a16:creationId xmlns:a16="http://schemas.microsoft.com/office/drawing/2014/main" id="{C1794144-D220-4EE6-B922-931054DB2F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48674066"/>
      </p:ext>
    </p:extLst>
  </p:cSld>
  <p:clrMapOvr>
    <a:masterClrMapping/>
  </p:clrMapOvr>
  <mc:AlternateContent xmlns:mc="http://schemas.openxmlformats.org/markup-compatibility/2006" xmlns:p14="http://schemas.microsoft.com/office/powerpoint/2010/main">
    <mc:Choice Requires="p14">
      <p:transition spd="slow" p14:dur="2000" advTm="73268"/>
    </mc:Choice>
    <mc:Fallback xmlns="">
      <p:transition spd="slow" advTm="732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4">
            <a:grayscl/>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3969353" y="493317"/>
            <a:ext cx="4333174" cy="523220"/>
          </a:xfrm>
          <a:prstGeom prst="rect">
            <a:avLst/>
          </a:prstGeom>
          <a:noFill/>
        </p:spPr>
        <p:txBody>
          <a:bodyPr wrap="none" rtlCol="0">
            <a:spAutoFit/>
          </a:bodyPr>
          <a:lstStyle/>
          <a:p>
            <a:r>
              <a:rPr lang="en-IN" sz="2800" b="1" spc="300" dirty="0">
                <a:solidFill>
                  <a:schemeClr val="tx2"/>
                </a:solidFill>
                <a:latin typeface="Times New Roman" panose="02020603050405020304" pitchFamily="18" charset="0"/>
                <a:cs typeface="Times New Roman" panose="02020603050405020304" pitchFamily="18" charset="0"/>
              </a:rPr>
              <a:t>PROJECT BENEFITS</a:t>
            </a:r>
          </a:p>
        </p:txBody>
      </p:sp>
      <p:sp>
        <p:nvSpPr>
          <p:cNvPr id="3" name="TextBox 2"/>
          <p:cNvSpPr txBox="1"/>
          <p:nvPr/>
        </p:nvSpPr>
        <p:spPr>
          <a:xfrm>
            <a:off x="149290" y="1266188"/>
            <a:ext cx="11973300" cy="5355312"/>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tx2"/>
                </a:solidFill>
                <a:latin typeface="Times New Roman" panose="02020603050405020304" pitchFamily="18" charset="0"/>
                <a:cs typeface="Times New Roman" panose="02020603050405020304" pitchFamily="18" charset="0"/>
              </a:rPr>
              <a:t> In Stadium Seat Booking Management System we explored and learn many things like firstly we learn how to</a:t>
            </a:r>
          </a:p>
          <a:p>
            <a:r>
              <a:rPr lang="en-IN" dirty="0">
                <a:solidFill>
                  <a:schemeClr val="tx2"/>
                </a:solidFill>
                <a:latin typeface="Times New Roman" panose="02020603050405020304" pitchFamily="18" charset="0"/>
                <a:cs typeface="Times New Roman" panose="02020603050405020304" pitchFamily="18" charset="0"/>
              </a:rPr>
              <a:t>      collect the data for our required system and also learned how to generate data when necessary.</a:t>
            </a:r>
          </a:p>
          <a:p>
            <a:endParaRPr lang="en-IN" dirty="0">
              <a:solidFill>
                <a:schemeClr val="tx2"/>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solidFill>
                  <a:schemeClr val="tx2"/>
                </a:solidFill>
                <a:latin typeface="Times New Roman" panose="02020603050405020304" pitchFamily="18" charset="0"/>
                <a:cs typeface="Times New Roman" panose="02020603050405020304" pitchFamily="18" charset="0"/>
              </a:rPr>
              <a:t>Then we learned about the database software in our case we used MySQL which an open-source relational database management system. In MySQL we explored how to create proper environment by following installation procedure then learnt how to create database schema and setting proper constraints and also how we can fetch data into MySQL software.</a:t>
            </a:r>
          </a:p>
          <a:p>
            <a:pPr marL="285750" indent="-285750">
              <a:buFont typeface="Arial" panose="020B0604020202020204" pitchFamily="34" charset="0"/>
              <a:buChar char="•"/>
            </a:pPr>
            <a:endParaRPr lang="en-IN" dirty="0">
              <a:solidFill>
                <a:schemeClr val="tx2"/>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solidFill>
                  <a:schemeClr val="tx2"/>
                </a:solidFill>
                <a:latin typeface="Times New Roman" panose="02020603050405020304" pitchFamily="18" charset="0"/>
                <a:cs typeface="Times New Roman" panose="02020603050405020304" pitchFamily="18" charset="0"/>
              </a:rPr>
              <a:t>This project then further guided us by learning how DBMS can be used to remove problems of file system which happens in earlier times and different levels of abstraction like physical level, logical level, View level at initial stage then we created Relational and Entity Relational Model for our project. This Models has given us the outline to our project.</a:t>
            </a:r>
          </a:p>
          <a:p>
            <a:endParaRPr lang="en-IN" dirty="0">
              <a:solidFill>
                <a:schemeClr val="tx2"/>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solidFill>
                  <a:schemeClr val="tx2"/>
                </a:solidFill>
                <a:latin typeface="Times New Roman" panose="02020603050405020304" pitchFamily="18" charset="0"/>
                <a:cs typeface="Times New Roman" panose="02020603050405020304" pitchFamily="18" charset="0"/>
              </a:rPr>
              <a:t>Then we understand about the query processing language and how to write and run queries in MySQL software by fetching our Stadium Seat Booking Management System’s data. After that we did normalization on our data tables by using normalization techniques and increase the quality of our data.</a:t>
            </a:r>
          </a:p>
          <a:p>
            <a:endParaRPr lang="en-IN" dirty="0">
              <a:solidFill>
                <a:schemeClr val="tx2"/>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solidFill>
                  <a:schemeClr val="tx2"/>
                </a:solidFill>
                <a:latin typeface="Times New Roman" panose="02020603050405020304" pitchFamily="18" charset="0"/>
                <a:cs typeface="Times New Roman" panose="02020603050405020304" pitchFamily="18" charset="0"/>
              </a:rPr>
              <a:t>Synergy and fast communication with team members has led us to complete this project successfully.</a:t>
            </a:r>
          </a:p>
          <a:p>
            <a:endParaRPr lang="en-IN" dirty="0">
              <a:solidFill>
                <a:schemeClr val="tx2"/>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solidFill>
                  <a:schemeClr val="tx2"/>
                </a:solidFill>
                <a:latin typeface="Times New Roman" panose="02020603050405020304" pitchFamily="18" charset="0"/>
                <a:cs typeface="Times New Roman" panose="02020603050405020304" pitchFamily="18" charset="0"/>
              </a:rPr>
              <a:t>This Project has benefitted us in all possible ways and we have gained many skills along with the journey.</a:t>
            </a:r>
          </a:p>
          <a:p>
            <a:endParaRPr lang="en-IN" dirty="0">
              <a:solidFill>
                <a:schemeClr val="tx2"/>
              </a:solidFill>
              <a:latin typeface="Times New Roman" panose="02020603050405020304" pitchFamily="18" charset="0"/>
              <a:cs typeface="Times New Roman" panose="02020603050405020304" pitchFamily="18" charset="0"/>
            </a:endParaRP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84426959"/>
      </p:ext>
    </p:extLst>
  </p:cSld>
  <p:clrMapOvr>
    <a:masterClrMapping/>
  </p:clrMapOvr>
  <mc:AlternateContent xmlns:mc="http://schemas.openxmlformats.org/markup-compatibility/2006" xmlns:p14="http://schemas.microsoft.com/office/powerpoint/2010/main">
    <mc:Choice Requires="p14">
      <p:transition spd="slow" p14:dur="2000" advTm="137976"/>
    </mc:Choice>
    <mc:Fallback xmlns="">
      <p:transition spd="slow" advTm="1379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4">
            <a:grayscl/>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300378"/>
            <a:ext cx="12192000" cy="6858331"/>
          </a:xfrm>
          <a:prstGeom prst="rect">
            <a:avLst/>
          </a:prstGeom>
          <a:effectLst>
            <a:glow rad="63500">
              <a:schemeClr val="accent5">
                <a:satMod val="175000"/>
                <a:alpha val="40000"/>
              </a:schemeClr>
            </a:glow>
          </a:effectLst>
        </p:spPr>
      </p:pic>
      <p:sp>
        <p:nvSpPr>
          <p:cNvPr id="3" name="TextBox 2"/>
          <p:cNvSpPr txBox="1"/>
          <p:nvPr/>
        </p:nvSpPr>
        <p:spPr>
          <a:xfrm>
            <a:off x="3672405" y="38768"/>
            <a:ext cx="4847189" cy="523220"/>
          </a:xfrm>
          <a:prstGeom prst="rect">
            <a:avLst/>
          </a:prstGeom>
          <a:noFill/>
        </p:spPr>
        <p:txBody>
          <a:bodyPr wrap="square" rtlCol="0">
            <a:spAutoFit/>
          </a:bodyPr>
          <a:lstStyle/>
          <a:p>
            <a:r>
              <a:rPr lang="en-US" sz="2800" b="1" spc="300" dirty="0">
                <a:solidFill>
                  <a:schemeClr val="tx2"/>
                </a:solidFill>
                <a:latin typeface="Times New Roman" panose="02020603050405020304" pitchFamily="18" charset="0"/>
                <a:cs typeface="Times New Roman" panose="02020603050405020304" pitchFamily="18" charset="0"/>
              </a:rPr>
              <a:t>RELATIONAL MODEL</a:t>
            </a:r>
            <a:endParaRPr lang="en-IN" sz="2800" b="1" spc="300" dirty="0">
              <a:solidFill>
                <a:schemeClr val="tx2"/>
              </a:solidFill>
              <a:latin typeface="Times New Roman" panose="02020603050405020304" pitchFamily="18" charset="0"/>
              <a:cs typeface="Times New Roman" panose="02020603050405020304" pitchFamily="18" charset="0"/>
            </a:endParaRPr>
          </a:p>
        </p:txBody>
      </p:sp>
      <p:pic>
        <p:nvPicPr>
          <p:cNvPr id="13" name="Audio 12">
            <a:hlinkClick r:id="" action="ppaction://media"/>
            <a:extLst>
              <a:ext uri="{FF2B5EF4-FFF2-40B4-BE49-F238E27FC236}">
                <a16:creationId xmlns:a16="http://schemas.microsoft.com/office/drawing/2014/main" id="{22684F6F-4312-43D7-96CB-85EBB7CD84C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0931489"/>
      </p:ext>
    </p:extLst>
  </p:cSld>
  <p:clrMapOvr>
    <a:masterClrMapping/>
  </p:clrMapOvr>
  <mc:AlternateContent xmlns:mc="http://schemas.openxmlformats.org/markup-compatibility/2006" xmlns:p14="http://schemas.microsoft.com/office/powerpoint/2010/main">
    <mc:Choice Requires="p14">
      <p:transition spd="slow" p14:dur="2000" advTm="75770"/>
    </mc:Choice>
    <mc:Fallback xmlns="">
      <p:transition spd="slow" advTm="75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4">
            <a:grayscl/>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 y="502828"/>
            <a:ext cx="12192000" cy="6355171"/>
          </a:xfrm>
          <a:prstGeom prst="rect">
            <a:avLst/>
          </a:prstGeom>
          <a:effectLst>
            <a:glow rad="63500">
              <a:schemeClr val="accent5">
                <a:satMod val="175000"/>
                <a:alpha val="40000"/>
              </a:schemeClr>
            </a:glow>
          </a:effectLst>
        </p:spPr>
      </p:pic>
      <p:sp>
        <p:nvSpPr>
          <p:cNvPr id="5" name="TextBox 4"/>
          <p:cNvSpPr txBox="1"/>
          <p:nvPr/>
        </p:nvSpPr>
        <p:spPr>
          <a:xfrm>
            <a:off x="4813891" y="9236"/>
            <a:ext cx="2564220" cy="523220"/>
          </a:xfrm>
          <a:prstGeom prst="rect">
            <a:avLst/>
          </a:prstGeom>
          <a:noFill/>
        </p:spPr>
        <p:txBody>
          <a:bodyPr wrap="square" rtlCol="0">
            <a:spAutoFit/>
          </a:bodyPr>
          <a:lstStyle/>
          <a:p>
            <a:r>
              <a:rPr lang="en-US" sz="2800" b="1" spc="300" dirty="0">
                <a:solidFill>
                  <a:schemeClr val="tx2"/>
                </a:solidFill>
                <a:latin typeface="Times New Roman" panose="02020603050405020304" pitchFamily="18" charset="0"/>
                <a:cs typeface="Times New Roman" panose="02020603050405020304" pitchFamily="18" charset="0"/>
              </a:rPr>
              <a:t>ER MODEL</a:t>
            </a:r>
            <a:endParaRPr lang="en-IN" sz="2800" b="1" spc="300" dirty="0">
              <a:solidFill>
                <a:schemeClr val="tx2"/>
              </a:solidFill>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id="{6DA1560F-B6CC-4F41-803F-B986480C74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66452111"/>
      </p:ext>
    </p:extLst>
  </p:cSld>
  <p:clrMapOvr>
    <a:masterClrMapping/>
  </p:clrMapOvr>
  <mc:AlternateContent xmlns:mc="http://schemas.openxmlformats.org/markup-compatibility/2006">
    <mc:Choice xmlns:p14="http://schemas.microsoft.com/office/powerpoint/2010/main" Requires="p14">
      <p:transition spd="slow" p14:dur="2000" advTm="109906"/>
    </mc:Choice>
    <mc:Fallback>
      <p:transition spd="slow" advTm="1099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4">
            <a:grayscl/>
          </a:blip>
          <a:srcRect/>
          <a:stretch>
            <a:fillRect/>
          </a:stretch>
        </a:blipFill>
        <a:effectLst/>
      </p:bgPr>
    </p:bg>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077405561"/>
              </p:ext>
            </p:extLst>
          </p:nvPr>
        </p:nvGraphicFramePr>
        <p:xfrm>
          <a:off x="324558" y="1370879"/>
          <a:ext cx="5716320" cy="4832350"/>
        </p:xfrm>
        <a:graphic>
          <a:graphicData uri="http://schemas.openxmlformats.org/drawingml/2006/table">
            <a:tbl>
              <a:tblPr firstRow="1" firstCol="1" bandRow="1"/>
              <a:tblGrid>
                <a:gridCol w="1783006">
                  <a:extLst>
                    <a:ext uri="{9D8B030D-6E8A-4147-A177-3AD203B41FA5}">
                      <a16:colId xmlns:a16="http://schemas.microsoft.com/office/drawing/2014/main" val="4223951992"/>
                    </a:ext>
                  </a:extLst>
                </a:gridCol>
                <a:gridCol w="663345">
                  <a:extLst>
                    <a:ext uri="{9D8B030D-6E8A-4147-A177-3AD203B41FA5}">
                      <a16:colId xmlns:a16="http://schemas.microsoft.com/office/drawing/2014/main" val="3652517860"/>
                    </a:ext>
                  </a:extLst>
                </a:gridCol>
                <a:gridCol w="665018">
                  <a:extLst>
                    <a:ext uri="{9D8B030D-6E8A-4147-A177-3AD203B41FA5}">
                      <a16:colId xmlns:a16="http://schemas.microsoft.com/office/drawing/2014/main" val="3424587391"/>
                    </a:ext>
                  </a:extLst>
                </a:gridCol>
                <a:gridCol w="637309">
                  <a:extLst>
                    <a:ext uri="{9D8B030D-6E8A-4147-A177-3AD203B41FA5}">
                      <a16:colId xmlns:a16="http://schemas.microsoft.com/office/drawing/2014/main" val="1495865824"/>
                    </a:ext>
                  </a:extLst>
                </a:gridCol>
                <a:gridCol w="637309">
                  <a:extLst>
                    <a:ext uri="{9D8B030D-6E8A-4147-A177-3AD203B41FA5}">
                      <a16:colId xmlns:a16="http://schemas.microsoft.com/office/drawing/2014/main" val="1890143667"/>
                    </a:ext>
                  </a:extLst>
                </a:gridCol>
                <a:gridCol w="655782">
                  <a:extLst>
                    <a:ext uri="{9D8B030D-6E8A-4147-A177-3AD203B41FA5}">
                      <a16:colId xmlns:a16="http://schemas.microsoft.com/office/drawing/2014/main" val="259031882"/>
                    </a:ext>
                  </a:extLst>
                </a:gridCol>
                <a:gridCol w="674551">
                  <a:extLst>
                    <a:ext uri="{9D8B030D-6E8A-4147-A177-3AD203B41FA5}">
                      <a16:colId xmlns:a16="http://schemas.microsoft.com/office/drawing/2014/main" val="969439460"/>
                    </a:ext>
                  </a:extLst>
                </a:gridCol>
              </a:tblGrid>
              <a:tr h="342265">
                <a:tc>
                  <a:txBody>
                    <a:bodyPr/>
                    <a:lstStyle/>
                    <a:p>
                      <a:pPr marL="225425" indent="-234950" algn="ctr">
                        <a:lnSpc>
                          <a:spcPct val="100000"/>
                        </a:lnSpc>
                        <a:spcBef>
                          <a:spcPts val="0"/>
                        </a:spcBef>
                        <a:spcAft>
                          <a:spcPts val="160"/>
                        </a:spcAft>
                      </a:pPr>
                      <a:r>
                        <a:rPr lang="en-IN" sz="2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Feature</a:t>
                      </a:r>
                    </a:p>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Feature</a:t>
                      </a:r>
                    </a:p>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2</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Feature</a:t>
                      </a:r>
                    </a:p>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3</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Feature</a:t>
                      </a:r>
                    </a:p>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4</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Feature</a:t>
                      </a:r>
                    </a:p>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5</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Feature</a:t>
                      </a:r>
                    </a:p>
                    <a:p>
                      <a:pPr marL="225425" indent="-234950" algn="ctr">
                        <a:lnSpc>
                          <a:spcPct val="100000"/>
                        </a:lnSpc>
                        <a:spcBef>
                          <a:spcPts val="0"/>
                        </a:spcBef>
                        <a:spcAft>
                          <a:spcPts val="160"/>
                        </a:spcAft>
                      </a:pPr>
                      <a:r>
                        <a:rPr lang="en-IN" sz="12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6</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extLst>
                  <a:ext uri="{0D108BD9-81ED-4DB2-BD59-A6C34878D82A}">
                    <a16:rowId xmlns:a16="http://schemas.microsoft.com/office/drawing/2014/main" val="770894462"/>
                  </a:ext>
                </a:extLst>
              </a:tr>
              <a:tr h="600075">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[Development of online ticket</a:t>
                      </a:r>
                    </a:p>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system at a football club]</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Yes</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extLst>
                  <a:ext uri="{0D108BD9-81ED-4DB2-BD59-A6C34878D82A}">
                    <a16:rowId xmlns:a16="http://schemas.microsoft.com/office/drawing/2014/main" val="3570085348"/>
                  </a:ext>
                </a:extLst>
              </a:tr>
              <a:tr h="626745">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[On-Line Football Tickets</a:t>
                      </a:r>
                    </a:p>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Reservation System]</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Yes</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extLst>
                  <a:ext uri="{0D108BD9-81ED-4DB2-BD59-A6C34878D82A}">
                    <a16:rowId xmlns:a16="http://schemas.microsoft.com/office/drawing/2014/main" val="451531182"/>
                  </a:ext>
                </a:extLst>
              </a:tr>
              <a:tr h="896620">
                <a:tc>
                  <a:txBody>
                    <a:bodyPr/>
                    <a:lstStyle/>
                    <a:p>
                      <a:pPr marL="0" indent="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[Mobile E-Ticketing Reservation System For Amman International Stadium In Jordan]</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Yes</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extLst>
                  <a:ext uri="{0D108BD9-81ED-4DB2-BD59-A6C34878D82A}">
                    <a16:rowId xmlns:a16="http://schemas.microsoft.com/office/drawing/2014/main" val="2613155984"/>
                  </a:ext>
                </a:extLst>
              </a:tr>
              <a:tr h="711200">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[Ticket Pricing in European</a:t>
                      </a:r>
                    </a:p>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Football – Analysis and</a:t>
                      </a:r>
                    </a:p>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Implications]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Yes</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extLst>
                  <a:ext uri="{0D108BD9-81ED-4DB2-BD59-A6C34878D82A}">
                    <a16:rowId xmlns:a16="http://schemas.microsoft.com/office/drawing/2014/main" val="3378433037"/>
                  </a:ext>
                </a:extLst>
              </a:tr>
              <a:tr h="1050290">
                <a:tc>
                  <a:txBody>
                    <a:bodyPr/>
                    <a:lstStyle/>
                    <a:p>
                      <a:pPr marL="225425" indent="-234950" algn="ctr">
                        <a:lnSpc>
                          <a:spcPct val="100000"/>
                        </a:lnSpc>
                        <a:spcBef>
                          <a:spcPts val="0"/>
                        </a:spcBef>
                        <a:spcAft>
                          <a:spcPts val="160"/>
                        </a:spcAft>
                      </a:pPr>
                      <a:r>
                        <a:rPr lang="en-IN" sz="11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Stadium Management</a:t>
                      </a:r>
                    </a:p>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Information System. A Case</a:t>
                      </a:r>
                    </a:p>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study Of Dan Anyiam Stadium</a:t>
                      </a:r>
                    </a:p>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Owerri Nigeria</a:t>
                      </a:r>
                      <a:r>
                        <a:rPr lang="en-IN" sz="11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No</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extLst>
                  <a:ext uri="{0D108BD9-81ED-4DB2-BD59-A6C34878D82A}">
                    <a16:rowId xmlns:a16="http://schemas.microsoft.com/office/drawing/2014/main" val="2999702956"/>
                  </a:ext>
                </a:extLst>
              </a:tr>
              <a:tr h="556260">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[Our Approach]</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Yes</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Yes</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Yes</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Yes</a:t>
                      </a:r>
                      <a:endParaRPr lang="en-IN" sz="90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Yes</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tc>
                  <a:txBody>
                    <a:bodyPr/>
                    <a:lstStyle/>
                    <a:p>
                      <a:pPr marL="225425" indent="-234950" algn="ctr">
                        <a:lnSpc>
                          <a:spcPct val="100000"/>
                        </a:lnSpc>
                        <a:spcBef>
                          <a:spcPts val="0"/>
                        </a:spcBef>
                        <a:spcAft>
                          <a:spcPts val="160"/>
                        </a:spcAft>
                      </a:pPr>
                      <a:r>
                        <a:rPr lang="en-IN" sz="10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rPr>
                        <a:t>Yes</a:t>
                      </a:r>
                      <a:endParaRPr lang="en-IN" sz="900" dirty="0">
                        <a:solidFill>
                          <a:schemeClr val="tx2"/>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a:tcPr>
                </a:tc>
                <a:extLst>
                  <a:ext uri="{0D108BD9-81ED-4DB2-BD59-A6C34878D82A}">
                    <a16:rowId xmlns:a16="http://schemas.microsoft.com/office/drawing/2014/main" val="1175164461"/>
                  </a:ext>
                </a:extLst>
              </a:tr>
            </a:tbl>
          </a:graphicData>
        </a:graphic>
      </p:graphicFrame>
      <p:sp>
        <p:nvSpPr>
          <p:cNvPr id="6" name="Rectangle 5"/>
          <p:cNvSpPr/>
          <p:nvPr/>
        </p:nvSpPr>
        <p:spPr>
          <a:xfrm>
            <a:off x="3016879" y="463107"/>
            <a:ext cx="5822322" cy="523220"/>
          </a:xfrm>
          <a:prstGeom prst="rect">
            <a:avLst/>
          </a:prstGeom>
          <a:noFill/>
        </p:spPr>
        <p:txBody>
          <a:bodyPr wrap="square">
            <a:spAutoFit/>
          </a:bodyPr>
          <a:lstStyle/>
          <a:p>
            <a:r>
              <a:rPr lang="en-US" sz="2800" b="1" spc="300" dirty="0">
                <a:solidFill>
                  <a:schemeClr val="tx2"/>
                </a:solidFill>
                <a:latin typeface="Times New Roman" panose="02020603050405020304" pitchFamily="18" charset="0"/>
                <a:cs typeface="Times New Roman" panose="02020603050405020304" pitchFamily="18" charset="0"/>
              </a:rPr>
              <a:t>EXPERIMENTAL</a:t>
            </a:r>
            <a:r>
              <a:rPr lang="en-US" sz="2800" b="1" spc="300" dirty="0">
                <a:solidFill>
                  <a:schemeClr val="accent4"/>
                </a:solidFill>
                <a:latin typeface="Times New Roman" panose="02020603050405020304" pitchFamily="18" charset="0"/>
                <a:cs typeface="Times New Roman" panose="02020603050405020304" pitchFamily="18" charset="0"/>
              </a:rPr>
              <a:t> </a:t>
            </a:r>
            <a:r>
              <a:rPr lang="en-US" sz="2800" b="1" spc="300" dirty="0">
                <a:solidFill>
                  <a:schemeClr val="tx2"/>
                </a:solidFill>
                <a:latin typeface="Times New Roman" panose="02020603050405020304" pitchFamily="18" charset="0"/>
                <a:cs typeface="Times New Roman" panose="02020603050405020304" pitchFamily="18" charset="0"/>
              </a:rPr>
              <a:t>ANALYSIS</a:t>
            </a:r>
            <a:endParaRPr lang="en-IN" sz="2800" b="1" spc="300" dirty="0">
              <a:solidFill>
                <a:schemeClr val="tx2"/>
              </a:solidFill>
              <a:latin typeface="Times New Roman" panose="02020603050405020304" pitchFamily="18" charset="0"/>
              <a:cs typeface="Times New Roman" panose="02020603050405020304" pitchFamily="18" charset="0"/>
            </a:endParaRPr>
          </a:p>
        </p:txBody>
      </p:sp>
      <p:sp>
        <p:nvSpPr>
          <p:cNvPr id="2" name="Rectangle 1"/>
          <p:cNvSpPr/>
          <p:nvPr/>
        </p:nvSpPr>
        <p:spPr>
          <a:xfrm>
            <a:off x="6169891" y="1382422"/>
            <a:ext cx="6096000" cy="4820807"/>
          </a:xfrm>
          <a:prstGeom prst="rect">
            <a:avLst/>
          </a:prstGeom>
        </p:spPr>
        <p:txBody>
          <a:bodyPr>
            <a:spAutoFit/>
          </a:bodyPr>
          <a:lstStyle/>
          <a:p>
            <a:pPr>
              <a:lnSpc>
                <a:spcPct val="107000"/>
              </a:lnSpc>
              <a:spcAft>
                <a:spcPts val="800"/>
              </a:spcAft>
            </a:pPr>
            <a:r>
              <a:rPr lang="en-IN" sz="1600" b="1"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Feature 1 (seat_location) </a:t>
            </a:r>
            <a:r>
              <a:rPr lang="en-IN" sz="16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 The System has inbuilt tracking system function where using GPS sensor to determine seat location.</a:t>
            </a:r>
            <a:endParaRPr lang="en-IN" sz="11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600" b="1"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Feature 2 (seat_arrangement</a:t>
            </a:r>
            <a:r>
              <a:rPr lang="en-IN" sz="16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 - Harmonic Search algorithm and graph colouring algorithm used to allocate seats for each person.</a:t>
            </a:r>
            <a:endParaRPr lang="en-IN" sz="11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600" b="1"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Feature 3 (fixtures, venue) </a:t>
            </a:r>
            <a:r>
              <a:rPr lang="en-IN" sz="16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 The system has feature of providing details of the upcoming matches which will identity the detailed information about fixture and venue of the match.</a:t>
            </a:r>
            <a:endParaRPr lang="en-IN" sz="11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600" b="1"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Feature 4 (food and beverage, jersy) </a:t>
            </a:r>
            <a:r>
              <a:rPr lang="en-IN" sz="16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 The system has a feature for controlling and managing orders, to store records and its helps manager to control each part of section orders. </a:t>
            </a:r>
            <a:endParaRPr lang="en-IN" sz="11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600" b="1"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Feature 5 (audience_verification) </a:t>
            </a:r>
            <a:r>
              <a:rPr lang="en-IN" sz="16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 Whenever person entered the stadium security guard check the ticket how he can know ticket is authentic or not in every ticket they are some kind of Unique QR codes are included in tickets.</a:t>
            </a:r>
            <a:endParaRPr lang="en-IN" sz="11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600" b="1"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Feature 6 (weather) </a:t>
            </a:r>
            <a:r>
              <a:rPr lang="en-IN" sz="16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a:t>
            </a:r>
            <a:r>
              <a:rPr lang="en-IN" sz="1600" b="1"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 </a:t>
            </a:r>
            <a:r>
              <a:rPr lang="en-IN" sz="1600" dirty="0">
                <a:solidFill>
                  <a:schemeClr val="tx2"/>
                </a:solidFill>
                <a:latin typeface="Times New Roman" panose="02020603050405020304" pitchFamily="18" charset="0"/>
                <a:ea typeface="Calibri" panose="020F0502020204030204" pitchFamily="34" charset="0"/>
                <a:cs typeface="Times New Roman" panose="02020603050405020304" pitchFamily="18" charset="0"/>
              </a:rPr>
              <a:t>The database allows the authority to keep an eye on the weather pattern to arrange the next matches accordingly.</a:t>
            </a:r>
            <a:endParaRPr lang="en-IN" sz="1100"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042C1FCD-B2F8-4115-BC7B-11B241A08F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41922962"/>
      </p:ext>
    </p:extLst>
  </p:cSld>
  <p:clrMapOvr>
    <a:masterClrMapping/>
  </p:clrMapOvr>
  <mc:AlternateContent xmlns:mc="http://schemas.openxmlformats.org/markup-compatibility/2006" xmlns:p14="http://schemas.microsoft.com/office/powerpoint/2010/main">
    <mc:Choice Requires="p14">
      <p:transition spd="slow" p14:dur="2000" advTm="157283"/>
    </mc:Choice>
    <mc:Fallback xmlns="">
      <p:transition spd="slow" advTm="1572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mute="1"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4">
            <a:grayscl/>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4817143" y="589534"/>
            <a:ext cx="3004349" cy="523220"/>
          </a:xfrm>
          <a:prstGeom prst="rect">
            <a:avLst/>
          </a:prstGeom>
          <a:noFill/>
        </p:spPr>
        <p:txBody>
          <a:bodyPr wrap="none" rtlCol="0">
            <a:spAutoFit/>
          </a:bodyPr>
          <a:lstStyle/>
          <a:p>
            <a:r>
              <a:rPr lang="en-IN" sz="2800" b="1" spc="300" dirty="0">
                <a:solidFill>
                  <a:schemeClr val="tx2"/>
                </a:solidFill>
                <a:latin typeface="Times New Roman" panose="02020603050405020304" pitchFamily="18" charset="0"/>
                <a:cs typeface="Times New Roman" panose="02020603050405020304" pitchFamily="18" charset="0"/>
              </a:rPr>
              <a:t>CONCLUSION</a:t>
            </a:r>
          </a:p>
        </p:txBody>
      </p:sp>
      <p:sp>
        <p:nvSpPr>
          <p:cNvPr id="3" name="Rectangle 2"/>
          <p:cNvSpPr/>
          <p:nvPr/>
        </p:nvSpPr>
        <p:spPr>
          <a:xfrm>
            <a:off x="733330" y="1780555"/>
            <a:ext cx="11171977" cy="1754326"/>
          </a:xfrm>
          <a:prstGeom prst="rect">
            <a:avLst/>
          </a:prstGeom>
        </p:spPr>
        <p:txBody>
          <a:bodyPr wrap="square">
            <a:spAutoFit/>
          </a:bodyPr>
          <a:lstStyle/>
          <a:p>
            <a:r>
              <a:rPr lang="en-IN" dirty="0">
                <a:solidFill>
                  <a:srgbClr val="000000"/>
                </a:solidFill>
                <a:latin typeface="Times New Roman" panose="02020603050405020304" pitchFamily="18" charset="0"/>
                <a:ea typeface="Times New Roman" panose="02020603050405020304" pitchFamily="18" charset="0"/>
              </a:rPr>
              <a:t>Overall, we believe we have achieved our primary goals and objectives. We believe that a consistent approach was taken to the system's design and implementation. Through in-depth study of the vast activities of database management and computerization covered in this research paper, the seat booking interface and data management system that we have achieved is robust, user friendly, easy to use, and efficient. We will continue to research future systems based on this, as well as investigate some of the newer innovations that might be useful for the stadium seat booking management system.</a:t>
            </a:r>
            <a:endParaRPr lang="en-IN"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48973597"/>
      </p:ext>
    </p:extLst>
  </p:cSld>
  <p:clrMapOvr>
    <a:masterClrMapping/>
  </p:clrMapOvr>
  <mc:AlternateContent xmlns:mc="http://schemas.openxmlformats.org/markup-compatibility/2006" xmlns:p14="http://schemas.microsoft.com/office/powerpoint/2010/main">
    <mc:Choice Requires="p14">
      <p:transition spd="slow" p14:dur="2000" advTm="46420"/>
    </mc:Choice>
    <mc:Fallback xmlns="">
      <p:transition spd="slow" advTm="46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template">
  <a:themeElements>
    <a:clrScheme name="template 13">
      <a:dk1>
        <a:srgbClr val="4D4D4D"/>
      </a:dk1>
      <a:lt1>
        <a:srgbClr val="FFFFFF"/>
      </a:lt1>
      <a:dk2>
        <a:srgbClr val="000000"/>
      </a:dk2>
      <a:lt2>
        <a:srgbClr val="5A3E18"/>
      </a:lt2>
      <a:accent1>
        <a:srgbClr val="C5B166"/>
      </a:accent1>
      <a:accent2>
        <a:srgbClr val="CAB874"/>
      </a:accent2>
      <a:accent3>
        <a:srgbClr val="FFFFFF"/>
      </a:accent3>
      <a:accent4>
        <a:srgbClr val="404040"/>
      </a:accent4>
      <a:accent5>
        <a:srgbClr val="DFD5B8"/>
      </a:accent5>
      <a:accent6>
        <a:srgbClr val="B7A668"/>
      </a:accent6>
      <a:hlink>
        <a:srgbClr val="EADEA0"/>
      </a:hlink>
      <a:folHlink>
        <a:srgbClr val="F3ECC9"/>
      </a:folHlink>
    </a:clrScheme>
    <a:fontScheme name="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template 1">
        <a:dk1>
          <a:srgbClr val="4D4D4D"/>
        </a:dk1>
        <a:lt1>
          <a:srgbClr val="FFFFFF"/>
        </a:lt1>
        <a:dk2>
          <a:srgbClr val="000000"/>
        </a:dk2>
        <a:lt2>
          <a:srgbClr val="FF6600"/>
        </a:lt2>
        <a:accent1>
          <a:srgbClr val="FF9966"/>
        </a:accent1>
        <a:accent2>
          <a:srgbClr val="CC0000"/>
        </a:accent2>
        <a:accent3>
          <a:srgbClr val="FFFFFF"/>
        </a:accent3>
        <a:accent4>
          <a:srgbClr val="404040"/>
        </a:accent4>
        <a:accent5>
          <a:srgbClr val="FFCAB8"/>
        </a:accent5>
        <a:accent6>
          <a:srgbClr val="B90000"/>
        </a:accent6>
        <a:hlink>
          <a:srgbClr val="FFCC66"/>
        </a:hlink>
        <a:folHlink>
          <a:srgbClr val="EAEAEA"/>
        </a:folHlink>
      </a:clrScheme>
      <a:clrMap bg1="lt1" tx1="dk1" bg2="lt2" tx2="dk2" accent1="accent1" accent2="accent2" accent3="accent3" accent4="accent4" accent5="accent5" accent6="accent6" hlink="hlink" folHlink="folHlink"/>
    </a:extraClrScheme>
    <a:extraClrScheme>
      <a:clrScheme name="template 2">
        <a:dk1>
          <a:srgbClr val="4D4D4D"/>
        </a:dk1>
        <a:lt1>
          <a:srgbClr val="FFFFFF"/>
        </a:lt1>
        <a:dk2>
          <a:srgbClr val="000000"/>
        </a:dk2>
        <a:lt2>
          <a:srgbClr val="FF6600"/>
        </a:lt2>
        <a:accent1>
          <a:srgbClr val="FF9966"/>
        </a:accent1>
        <a:accent2>
          <a:srgbClr val="800000"/>
        </a:accent2>
        <a:accent3>
          <a:srgbClr val="FFFFFF"/>
        </a:accent3>
        <a:accent4>
          <a:srgbClr val="404040"/>
        </a:accent4>
        <a:accent5>
          <a:srgbClr val="FFCAB8"/>
        </a:accent5>
        <a:accent6>
          <a:srgbClr val="730000"/>
        </a:accent6>
        <a:hlink>
          <a:srgbClr val="FFCC66"/>
        </a:hlink>
        <a:folHlink>
          <a:srgbClr val="EAEAEA"/>
        </a:folHlink>
      </a:clrScheme>
      <a:clrMap bg1="lt1" tx1="dk1" bg2="lt2" tx2="dk2" accent1="accent1" accent2="accent2" accent3="accent3" accent4="accent4" accent5="accent5" accent6="accent6" hlink="hlink" folHlink="folHlink"/>
    </a:extraClrScheme>
    <a:extraClrScheme>
      <a:clrScheme name="template 3">
        <a:dk1>
          <a:srgbClr val="4D4D4D"/>
        </a:dk1>
        <a:lt1>
          <a:srgbClr val="FFFFFF"/>
        </a:lt1>
        <a:dk2>
          <a:srgbClr val="000000"/>
        </a:dk2>
        <a:lt2>
          <a:srgbClr val="CC6600"/>
        </a:lt2>
        <a:accent1>
          <a:srgbClr val="FF6600"/>
        </a:accent1>
        <a:accent2>
          <a:srgbClr val="800000"/>
        </a:accent2>
        <a:accent3>
          <a:srgbClr val="FFFFFF"/>
        </a:accent3>
        <a:accent4>
          <a:srgbClr val="404040"/>
        </a:accent4>
        <a:accent5>
          <a:srgbClr val="FFB8AA"/>
        </a:accent5>
        <a:accent6>
          <a:srgbClr val="730000"/>
        </a:accent6>
        <a:hlink>
          <a:srgbClr val="FFCC00"/>
        </a:hlink>
        <a:folHlink>
          <a:srgbClr val="EAEAEA"/>
        </a:folHlink>
      </a:clrScheme>
      <a:clrMap bg1="lt1" tx1="dk1" bg2="lt2" tx2="dk2" accent1="accent1" accent2="accent2" accent3="accent3" accent4="accent4" accent5="accent5" accent6="accent6" hlink="hlink" folHlink="folHlink"/>
    </a:extraClrScheme>
    <a:extraClrScheme>
      <a:clrScheme name="template 4">
        <a:dk1>
          <a:srgbClr val="111111"/>
        </a:dk1>
        <a:lt1>
          <a:srgbClr val="FFFFFF"/>
        </a:lt1>
        <a:dk2>
          <a:srgbClr val="000000"/>
        </a:dk2>
        <a:lt2>
          <a:srgbClr val="FF6600"/>
        </a:lt2>
        <a:accent1>
          <a:srgbClr val="FF8001"/>
        </a:accent1>
        <a:accent2>
          <a:srgbClr val="D31908"/>
        </a:accent2>
        <a:accent3>
          <a:srgbClr val="FFFFFF"/>
        </a:accent3>
        <a:accent4>
          <a:srgbClr val="0D0D0D"/>
        </a:accent4>
        <a:accent5>
          <a:srgbClr val="FFC0AA"/>
        </a:accent5>
        <a:accent6>
          <a:srgbClr val="BF1606"/>
        </a:accent6>
        <a:hlink>
          <a:srgbClr val="FFCC00"/>
        </a:hlink>
        <a:folHlink>
          <a:srgbClr val="EAEAEA"/>
        </a:folHlink>
      </a:clrScheme>
      <a:clrMap bg1="lt1" tx1="dk1" bg2="lt2" tx2="dk2" accent1="accent1" accent2="accent2" accent3="accent3" accent4="accent4" accent5="accent5" accent6="accent6" hlink="hlink" folHlink="folHlink"/>
    </a:extraClrScheme>
    <a:extraClrScheme>
      <a:clrScheme name="template 5">
        <a:dk1>
          <a:srgbClr val="4D4D4D"/>
        </a:dk1>
        <a:lt1>
          <a:srgbClr val="FFFFFF"/>
        </a:lt1>
        <a:dk2>
          <a:srgbClr val="000000"/>
        </a:dk2>
        <a:lt2>
          <a:srgbClr val="D5E1F3"/>
        </a:lt2>
        <a:accent1>
          <a:srgbClr val="BC4417"/>
        </a:accent1>
        <a:accent2>
          <a:srgbClr val="CF9C1C"/>
        </a:accent2>
        <a:accent3>
          <a:srgbClr val="FFFFFF"/>
        </a:accent3>
        <a:accent4>
          <a:srgbClr val="404040"/>
        </a:accent4>
        <a:accent5>
          <a:srgbClr val="DAB0AB"/>
        </a:accent5>
        <a:accent6>
          <a:srgbClr val="BB8D18"/>
        </a:accent6>
        <a:hlink>
          <a:srgbClr val="E8C97C"/>
        </a:hlink>
        <a:folHlink>
          <a:srgbClr val="EAEAEA"/>
        </a:folHlink>
      </a:clrScheme>
      <a:clrMap bg1="lt1" tx1="dk1" bg2="lt2" tx2="dk2" accent1="accent1" accent2="accent2" accent3="accent3" accent4="accent4" accent5="accent5" accent6="accent6" hlink="hlink" folHlink="folHlink"/>
    </a:extraClrScheme>
    <a:extraClrScheme>
      <a:clrScheme name="template 6">
        <a:dk1>
          <a:srgbClr val="4D4D4D"/>
        </a:dk1>
        <a:lt1>
          <a:srgbClr val="FFFFFF"/>
        </a:lt1>
        <a:dk2>
          <a:srgbClr val="000000"/>
        </a:dk2>
        <a:lt2>
          <a:srgbClr val="986615"/>
        </a:lt2>
        <a:accent1>
          <a:srgbClr val="BF4413"/>
        </a:accent1>
        <a:accent2>
          <a:srgbClr val="FFAB21"/>
        </a:accent2>
        <a:accent3>
          <a:srgbClr val="FFFFFF"/>
        </a:accent3>
        <a:accent4>
          <a:srgbClr val="404040"/>
        </a:accent4>
        <a:accent5>
          <a:srgbClr val="DCB0AA"/>
        </a:accent5>
        <a:accent6>
          <a:srgbClr val="E79B1D"/>
        </a:accent6>
        <a:hlink>
          <a:srgbClr val="C5A379"/>
        </a:hlink>
        <a:folHlink>
          <a:srgbClr val="EAEAEA"/>
        </a:folHlink>
      </a:clrScheme>
      <a:clrMap bg1="lt1" tx1="dk1" bg2="lt2" tx2="dk2" accent1="accent1" accent2="accent2" accent3="accent3" accent4="accent4" accent5="accent5" accent6="accent6" hlink="hlink" folHlink="folHlink"/>
    </a:extraClrScheme>
    <a:extraClrScheme>
      <a:clrScheme name="template 7">
        <a:dk1>
          <a:srgbClr val="4D4D4D"/>
        </a:dk1>
        <a:lt1>
          <a:srgbClr val="FFFFFF"/>
        </a:lt1>
        <a:dk2>
          <a:srgbClr val="000000"/>
        </a:dk2>
        <a:lt2>
          <a:srgbClr val="4A1B17"/>
        </a:lt2>
        <a:accent1>
          <a:srgbClr val="C66C00"/>
        </a:accent1>
        <a:accent2>
          <a:srgbClr val="FED416"/>
        </a:accent2>
        <a:accent3>
          <a:srgbClr val="FFFFFF"/>
        </a:accent3>
        <a:accent4>
          <a:srgbClr val="404040"/>
        </a:accent4>
        <a:accent5>
          <a:srgbClr val="DFBAAA"/>
        </a:accent5>
        <a:accent6>
          <a:srgbClr val="E6C013"/>
        </a:accent6>
        <a:hlink>
          <a:srgbClr val="FFDE93"/>
        </a:hlink>
        <a:folHlink>
          <a:srgbClr val="EAEAEA"/>
        </a:folHlink>
      </a:clrScheme>
      <a:clrMap bg1="lt1" tx1="dk1" bg2="lt2" tx2="dk2" accent1="accent1" accent2="accent2" accent3="accent3" accent4="accent4" accent5="accent5" accent6="accent6" hlink="hlink" folHlink="folHlink"/>
    </a:extraClrScheme>
    <a:extraClrScheme>
      <a:clrScheme name="template 8">
        <a:dk1>
          <a:srgbClr val="4D4D4D"/>
        </a:dk1>
        <a:lt1>
          <a:srgbClr val="FFFFFF"/>
        </a:lt1>
        <a:dk2>
          <a:srgbClr val="000000"/>
        </a:dk2>
        <a:lt2>
          <a:srgbClr val="9B6902"/>
        </a:lt2>
        <a:accent1>
          <a:srgbClr val="C75E00"/>
        </a:accent1>
        <a:accent2>
          <a:srgbClr val="FED416"/>
        </a:accent2>
        <a:accent3>
          <a:srgbClr val="FFFFFF"/>
        </a:accent3>
        <a:accent4>
          <a:srgbClr val="404040"/>
        </a:accent4>
        <a:accent5>
          <a:srgbClr val="E0B6AA"/>
        </a:accent5>
        <a:accent6>
          <a:srgbClr val="E6C013"/>
        </a:accent6>
        <a:hlink>
          <a:srgbClr val="EE6600"/>
        </a:hlink>
        <a:folHlink>
          <a:srgbClr val="EAEAEA"/>
        </a:folHlink>
      </a:clrScheme>
      <a:clrMap bg1="lt1" tx1="dk1" bg2="lt2" tx2="dk2" accent1="accent1" accent2="accent2" accent3="accent3" accent4="accent4" accent5="accent5" accent6="accent6" hlink="hlink" folHlink="folHlink"/>
    </a:extraClrScheme>
    <a:extraClrScheme>
      <a:clrScheme name="template 9">
        <a:dk1>
          <a:srgbClr val="4D4D4D"/>
        </a:dk1>
        <a:lt1>
          <a:srgbClr val="FFFFFF"/>
        </a:lt1>
        <a:dk2>
          <a:srgbClr val="000000"/>
        </a:dk2>
        <a:lt2>
          <a:srgbClr val="C5780F"/>
        </a:lt2>
        <a:accent1>
          <a:srgbClr val="BE3600"/>
        </a:accent1>
        <a:accent2>
          <a:srgbClr val="FEA405"/>
        </a:accent2>
        <a:accent3>
          <a:srgbClr val="FFFFFF"/>
        </a:accent3>
        <a:accent4>
          <a:srgbClr val="404040"/>
        </a:accent4>
        <a:accent5>
          <a:srgbClr val="DBAEAA"/>
        </a:accent5>
        <a:accent6>
          <a:srgbClr val="E69404"/>
        </a:accent6>
        <a:hlink>
          <a:srgbClr val="F4BA52"/>
        </a:hlink>
        <a:folHlink>
          <a:srgbClr val="EAEAEA"/>
        </a:folHlink>
      </a:clrScheme>
      <a:clrMap bg1="lt1" tx1="dk1" bg2="lt2" tx2="dk2" accent1="accent1" accent2="accent2" accent3="accent3" accent4="accent4" accent5="accent5" accent6="accent6" hlink="hlink" folHlink="folHlink"/>
    </a:extraClrScheme>
    <a:extraClrScheme>
      <a:clrScheme name="template 10">
        <a:dk1>
          <a:srgbClr val="4D4D4D"/>
        </a:dk1>
        <a:lt1>
          <a:srgbClr val="FFFFFF"/>
        </a:lt1>
        <a:dk2>
          <a:srgbClr val="000000"/>
        </a:dk2>
        <a:lt2>
          <a:srgbClr val="570301"/>
        </a:lt2>
        <a:accent1>
          <a:srgbClr val="D37E00"/>
        </a:accent1>
        <a:accent2>
          <a:srgbClr val="F5CB03"/>
        </a:accent2>
        <a:accent3>
          <a:srgbClr val="FFFFFF"/>
        </a:accent3>
        <a:accent4>
          <a:srgbClr val="404040"/>
        </a:accent4>
        <a:accent5>
          <a:srgbClr val="E6C0AA"/>
        </a:accent5>
        <a:accent6>
          <a:srgbClr val="DEB802"/>
        </a:accent6>
        <a:hlink>
          <a:srgbClr val="D86001"/>
        </a:hlink>
        <a:folHlink>
          <a:srgbClr val="EAEAEA"/>
        </a:folHlink>
      </a:clrScheme>
      <a:clrMap bg1="lt1" tx1="dk1" bg2="lt2" tx2="dk2" accent1="accent1" accent2="accent2" accent3="accent3" accent4="accent4" accent5="accent5" accent6="accent6" hlink="hlink" folHlink="folHlink"/>
    </a:extraClrScheme>
    <a:extraClrScheme>
      <a:clrScheme name="template 11">
        <a:dk1>
          <a:srgbClr val="4D4D4D"/>
        </a:dk1>
        <a:lt1>
          <a:srgbClr val="FFFFFF"/>
        </a:lt1>
        <a:dk2>
          <a:srgbClr val="000000"/>
        </a:dk2>
        <a:lt2>
          <a:srgbClr val="713C0C"/>
        </a:lt2>
        <a:accent1>
          <a:srgbClr val="E4B058"/>
        </a:accent1>
        <a:accent2>
          <a:srgbClr val="FDD912"/>
        </a:accent2>
        <a:accent3>
          <a:srgbClr val="FFFFFF"/>
        </a:accent3>
        <a:accent4>
          <a:srgbClr val="404040"/>
        </a:accent4>
        <a:accent5>
          <a:srgbClr val="EFD4B4"/>
        </a:accent5>
        <a:accent6>
          <a:srgbClr val="E5C40F"/>
        </a:accent6>
        <a:hlink>
          <a:srgbClr val="E06301"/>
        </a:hlink>
        <a:folHlink>
          <a:srgbClr val="EAEAEA"/>
        </a:folHlink>
      </a:clrScheme>
      <a:clrMap bg1="lt1" tx1="dk1" bg2="lt2" tx2="dk2" accent1="accent1" accent2="accent2" accent3="accent3" accent4="accent4" accent5="accent5" accent6="accent6" hlink="hlink" folHlink="folHlink"/>
    </a:extraClrScheme>
    <a:extraClrScheme>
      <a:clrScheme name="template 12">
        <a:dk1>
          <a:srgbClr val="4D4D4D"/>
        </a:dk1>
        <a:lt1>
          <a:srgbClr val="FFFFFF"/>
        </a:lt1>
        <a:dk2>
          <a:srgbClr val="000000"/>
        </a:dk2>
        <a:lt2>
          <a:srgbClr val="866A4C"/>
        </a:lt2>
        <a:accent1>
          <a:srgbClr val="FAD980"/>
        </a:accent1>
        <a:accent2>
          <a:srgbClr val="CFA679"/>
        </a:accent2>
        <a:accent3>
          <a:srgbClr val="FFFFFF"/>
        </a:accent3>
        <a:accent4>
          <a:srgbClr val="404040"/>
        </a:accent4>
        <a:accent5>
          <a:srgbClr val="FCE9C0"/>
        </a:accent5>
        <a:accent6>
          <a:srgbClr val="BB966D"/>
        </a:accent6>
        <a:hlink>
          <a:srgbClr val="EB5026"/>
        </a:hlink>
        <a:folHlink>
          <a:srgbClr val="EAEAEA"/>
        </a:folHlink>
      </a:clrScheme>
      <a:clrMap bg1="lt1" tx1="dk1" bg2="lt2" tx2="dk2" accent1="accent1" accent2="accent2" accent3="accent3" accent4="accent4" accent5="accent5" accent6="accent6" hlink="hlink" folHlink="folHlink"/>
    </a:extraClrScheme>
    <a:extraClrScheme>
      <a:clrScheme name="template 13">
        <a:dk1>
          <a:srgbClr val="4D4D4D"/>
        </a:dk1>
        <a:lt1>
          <a:srgbClr val="FFFFFF"/>
        </a:lt1>
        <a:dk2>
          <a:srgbClr val="000000"/>
        </a:dk2>
        <a:lt2>
          <a:srgbClr val="5A3E18"/>
        </a:lt2>
        <a:accent1>
          <a:srgbClr val="C5B166"/>
        </a:accent1>
        <a:accent2>
          <a:srgbClr val="CAB874"/>
        </a:accent2>
        <a:accent3>
          <a:srgbClr val="FFFFFF"/>
        </a:accent3>
        <a:accent4>
          <a:srgbClr val="404040"/>
        </a:accent4>
        <a:accent5>
          <a:srgbClr val="DFD5B8"/>
        </a:accent5>
        <a:accent6>
          <a:srgbClr val="B7A668"/>
        </a:accent6>
        <a:hlink>
          <a:srgbClr val="EADEA0"/>
        </a:hlink>
        <a:folHlink>
          <a:srgbClr val="F3ECC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362</TotalTime>
  <Words>939</Words>
  <Application>Microsoft Office PowerPoint</Application>
  <PresentationFormat>Widescreen</PresentationFormat>
  <Paragraphs>102</Paragraphs>
  <Slides>7</Slides>
  <Notes>0</Notes>
  <HiddenSlides>0</HiddenSlides>
  <MMClips>7</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Times New Roman</vt:lpstr>
      <vt:lpstr>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Meet Sheladiya</dc:creator>
  <cp:lastModifiedBy>Ujash Thakkar</cp:lastModifiedBy>
  <cp:revision>51</cp:revision>
  <dcterms:created xsi:type="dcterms:W3CDTF">2021-04-23T11:23:09Z</dcterms:created>
  <dcterms:modified xsi:type="dcterms:W3CDTF">2021-05-02T15:45:43Z</dcterms:modified>
</cp:coreProperties>
</file>

<file path=docProps/thumbnail.jpeg>
</file>